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323" r:id="rId4"/>
    <p:sldId id="393" r:id="rId5"/>
    <p:sldId id="394" r:id="rId6"/>
    <p:sldId id="391" r:id="rId7"/>
    <p:sldId id="387" r:id="rId8"/>
    <p:sldId id="390" r:id="rId9"/>
    <p:sldId id="392" r:id="rId10"/>
    <p:sldId id="396" r:id="rId11"/>
    <p:sldId id="365" r:id="rId12"/>
    <p:sldId id="395" r:id="rId13"/>
    <p:sldId id="397" r:id="rId14"/>
    <p:sldId id="349" r:id="rId15"/>
    <p:sldId id="398" r:id="rId16"/>
    <p:sldId id="317" r:id="rId1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5C0806-CE24-7CB2-4429-98EB5090D312}" name="Magali MOBRY" initials="MM" userId="S::magali.mobry@hdsn.fr::25d8ef59-790d-4a5a-9f74-5939ea8c67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64EBC-86EC-4B0B-AF97-85CA9E457632}" v="1" dt="2025-05-26T11:45:52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Pottier" userId="1f214b0e1e2b3ff6" providerId="LiveId" clId="{4ED64EBC-86EC-4B0B-AF97-85CA9E457632}"/>
    <pc:docChg chg="custSel modSld">
      <pc:chgData name="Christophe Pottier" userId="1f214b0e1e2b3ff6" providerId="LiveId" clId="{4ED64EBC-86EC-4B0B-AF97-85CA9E457632}" dt="2025-05-26T11:46:45.190" v="16" actId="114"/>
      <pc:docMkLst>
        <pc:docMk/>
      </pc:docMkLst>
      <pc:sldChg chg="modSp mod">
        <pc:chgData name="Christophe Pottier" userId="1f214b0e1e2b3ff6" providerId="LiveId" clId="{4ED64EBC-86EC-4B0B-AF97-85CA9E457632}" dt="2025-05-26T11:46:45.190" v="16" actId="114"/>
        <pc:sldMkLst>
          <pc:docMk/>
          <pc:sldMk cId="415864327" sldId="395"/>
        </pc:sldMkLst>
        <pc:spChg chg="mod">
          <ac:chgData name="Christophe Pottier" userId="1f214b0e1e2b3ff6" providerId="LiveId" clId="{4ED64EBC-86EC-4B0B-AF97-85CA9E457632}" dt="2025-05-26T11:46:45.190" v="16" actId="114"/>
          <ac:spMkLst>
            <pc:docMk/>
            <pc:sldMk cId="415864327" sldId="395"/>
            <ac:spMk id="2" creationId="{22B62E32-DA0B-C246-0F9D-F7D1559216AF}"/>
          </ac:spMkLst>
        </pc:spChg>
        <pc:picChg chg="mod">
          <ac:chgData name="Christophe Pottier" userId="1f214b0e1e2b3ff6" providerId="LiveId" clId="{4ED64EBC-86EC-4B0B-AF97-85CA9E457632}" dt="2025-05-26T11:45:52.520" v="1"/>
          <ac:picMkLst>
            <pc:docMk/>
            <pc:sldMk cId="415864327" sldId="395"/>
            <ac:picMk id="7" creationId="{25A0A5BE-BB8C-A51C-798A-4C9F5A3B5A6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87BE9E1-10F9-46F5-A3E9-14EB699940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44C77A-9A79-4392-8CA0-F496C60A34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CC292-1DB5-4053-B6D7-63BD4D7B5119}" type="datetime1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0850A2-BC17-46E8-9D02-EE9FC7EDC7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48A30A-B026-4C83-9680-9D78454EFF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925B8-0846-40FB-B729-AC76928C14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12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D90F2-E48D-478D-B053-E8AFDE3DBB4E}" type="datetime1">
              <a:rPr lang="fr-FR" smtClean="0"/>
              <a:pPr/>
              <a:t>26/05/2025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3A85A-D00F-46AC-98A9-7FA9DD9445D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8345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3A85A-D00F-46AC-98A9-7FA9DD9445DB}" type="slidenum">
              <a:rPr lang="fr-FR" noProof="0" smtClean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7012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3A85A-D00F-46AC-98A9-7FA9DD9445DB}" type="slidenum">
              <a:rPr lang="fr-FR" noProof="0" smtClean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1005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C7A23-9533-435C-80D7-17C63D8E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AAF2116-FCA5-4C77-9FEF-2251B9DF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6A976F76-EAA0-4681-AF0A-3E684591200C}" type="datetime1">
              <a:rPr lang="fr-FR" noProof="0" smtClean="0"/>
              <a:t>26/05/2025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FA63C3-96DC-4DDE-A33E-9A25FC91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03 2023 - @HDSN toute diffusion interdite</a:t>
            </a:r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6E89A0-0973-46C7-97BD-EFEABC53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77AA7C-93F6-4303-B466-31969162F37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7944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842D5A3-D517-4D48-AFB1-4B9CDFF4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16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B2E684-A77D-4161-AAB1-E7C686DB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39824"/>
            <a:ext cx="11160000" cy="495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>
            <a:extLst>
              <a:ext uri="{FF2B5EF4-FFF2-40B4-BE49-F238E27FC236}">
                <a16:creationId xmlns:a16="http://schemas.microsoft.com/office/drawing/2014/main" id="{412B1866-A339-4E5A-A813-A5D92125E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03 2023 - @HDSN toute diffusion interdite</a:t>
            </a:r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A0D59B-24B6-459E-88CB-5C6E3C2EA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C77AA7C-93F6-4303-B466-31969162F37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0578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hdsn.fr/en/elearning-e-predict-en/" TargetMode="External"/><Relationship Id="rId4" Type="http://schemas.openxmlformats.org/officeDocument/2006/relationships/hyperlink" Target="http://www.hdsn.f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UfKCRzMJQHA" TargetMode="External"/><Relationship Id="rId5" Type="http://schemas.openxmlformats.org/officeDocument/2006/relationships/hyperlink" Target="http://www.socotec.fr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hyperlink" Target="http://www.hdsn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VXTdwCdPX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VXTdwCdPX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D862935-69ED-59C1-5C9D-1C52B1EB81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682D92A-C75C-5D06-8834-7464A154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1</a:t>
            </a:fld>
            <a:endParaRPr lang="fr-FR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9C8AA6-5644-5002-A229-B8C1F8131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408" y="2564921"/>
            <a:ext cx="6593568" cy="73037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DB3A3309-2A96-5E14-C9E8-816E8F40B2AE}"/>
              </a:ext>
            </a:extLst>
          </p:cNvPr>
          <p:cNvSpPr txBox="1">
            <a:spLocks/>
          </p:cNvSpPr>
          <p:nvPr/>
        </p:nvSpPr>
        <p:spPr>
          <a:xfrm>
            <a:off x="2671148" y="4441196"/>
            <a:ext cx="7329743" cy="57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>
                <a:solidFill>
                  <a:srgbClr val="4EA599"/>
                </a:solidFill>
                <a:latin typeface="Montserrat" panose="00000500000000000000" pitchFamily="50" charset="0"/>
              </a:rPr>
              <a:t>Predictive technology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291EE76-A310-81B1-CF44-51CDCCD2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03 2023 - @HDSN </a:t>
            </a:r>
            <a:r>
              <a:rPr lang="fr-FR" dirty="0" err="1"/>
              <a:t>any</a:t>
            </a:r>
            <a:r>
              <a:rPr lang="fr-FR" dirty="0"/>
              <a:t> distribution </a:t>
            </a:r>
            <a:r>
              <a:rPr lang="fr-FR" dirty="0" err="1"/>
              <a:t>prohibited</a:t>
            </a:r>
            <a:endParaRPr lang="fr-FR" noProof="0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30E9F2A-61A9-8CF2-51BA-38F886139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  <p:sp>
        <p:nvSpPr>
          <p:cNvPr id="6" name="Titre 3">
            <a:extLst>
              <a:ext uri="{FF2B5EF4-FFF2-40B4-BE49-F238E27FC236}">
                <a16:creationId xmlns:a16="http://schemas.microsoft.com/office/drawing/2014/main" id="{8E296BA6-2D4B-E4DF-777E-396015DED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160000" cy="432000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err="1">
                <a:solidFill>
                  <a:schemeClr val="bg1"/>
                </a:solidFill>
                <a:latin typeface="+mn-lt"/>
              </a:rPr>
              <a:t>Get</a:t>
            </a:r>
            <a:r>
              <a:rPr lang="fr-FR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+mn-lt"/>
              </a:rPr>
              <a:t>your</a:t>
            </a:r>
            <a:r>
              <a:rPr lang="fr-FR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+mn-lt"/>
              </a:rPr>
              <a:t>implementation</a:t>
            </a:r>
            <a:r>
              <a:rPr lang="fr-FR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+mn-lt"/>
              </a:rPr>
              <a:t>study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88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1F7B41-6E8B-3F3A-D839-1CB8178A5D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33E0D1C-95A1-6905-D8E4-2077B4FA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03 2023 - @HDSN </a:t>
            </a:r>
            <a:r>
              <a:rPr lang="fr-FR" dirty="0" err="1"/>
              <a:t>any</a:t>
            </a:r>
            <a:r>
              <a:rPr lang="fr-FR" dirty="0"/>
              <a:t> distribution </a:t>
            </a:r>
            <a:r>
              <a:rPr lang="fr-FR" dirty="0" err="1"/>
              <a:t>prohibited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5FBC5FD-7AAD-1A30-1F41-DC968646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10</a:t>
            </a:fld>
            <a:endParaRPr lang="fr-FR" noProof="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7987720-DD7B-A190-3C56-EF0E9554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Train </a:t>
            </a:r>
            <a:r>
              <a:rPr lang="fr-FR" sz="24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yourself</a:t>
            </a:r>
            <a:r>
              <a:rPr lang="fr-FR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 in 10 minutes</a:t>
            </a:r>
            <a:endParaRPr lang="fr-FR" sz="2800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020EE72-5F5E-A341-756E-8986DDD7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2B62E32-DA0B-C246-0F9D-F7D155921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60" y="1514627"/>
            <a:ext cx="1012853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Pass your certification course in 10 minutes</a:t>
            </a:r>
            <a:b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You will save time to size your study correctly</a:t>
            </a:r>
            <a: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2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2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lvl="0"/>
            <a: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www.hdsn.fr</a:t>
            </a:r>
            <a: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b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fr-FR" altLang="fr-FR" sz="2400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Compliance &amp; Services</a:t>
            </a:r>
            <a:b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fr-FR" altLang="fr-FR" sz="2400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Certification course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2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lvl="0"/>
            <a:r>
              <a:rPr lang="en-US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Or click on the image here</a:t>
            </a:r>
            <a: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fr-FR" altLang="fr-FR" sz="2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2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lvl="0"/>
            <a: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Good </a:t>
            </a:r>
            <a:r>
              <a:rPr lang="fr-FR" altLang="fr-FR" sz="24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luck</a:t>
            </a:r>
            <a: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!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A49D9BB-4415-BFAD-6D50-4B95316FD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60" y="30375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>
            <a:hlinkClick r:id="rId5"/>
            <a:extLst>
              <a:ext uri="{FF2B5EF4-FFF2-40B4-BE49-F238E27FC236}">
                <a16:creationId xmlns:a16="http://schemas.microsoft.com/office/drawing/2014/main" id="{25A0A5BE-BB8C-A51C-798A-4C9F5A3B5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144" y="2588425"/>
            <a:ext cx="4867311" cy="27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D862935-69ED-59C1-5C9D-1C52B1EB81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682D92A-C75C-5D06-8834-7464A154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11</a:t>
            </a:fld>
            <a:endParaRPr lang="fr-FR" noProof="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3A3309-2A96-5E14-C9E8-816E8F40B2AE}"/>
              </a:ext>
            </a:extLst>
          </p:cNvPr>
          <p:cNvSpPr txBox="1">
            <a:spLocks/>
          </p:cNvSpPr>
          <p:nvPr/>
        </p:nvSpPr>
        <p:spPr>
          <a:xfrm>
            <a:off x="1124144" y="2718135"/>
            <a:ext cx="3695146" cy="59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rgbClr val="4EA599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291EE76-A310-81B1-CF44-51CDCCD2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2024 - @HDSN </a:t>
            </a:r>
            <a:r>
              <a:rPr lang="fr-FR" dirty="0" err="1"/>
              <a:t>any</a:t>
            </a:r>
            <a:r>
              <a:rPr lang="fr-FR" dirty="0"/>
              <a:t> distribution </a:t>
            </a:r>
            <a:r>
              <a:rPr lang="fr-FR" dirty="0" err="1"/>
              <a:t>prohibited</a:t>
            </a:r>
            <a:endParaRPr lang="fr-FR" noProof="0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30E9F2A-61A9-8CF2-51BA-38F886139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  <p:sp>
        <p:nvSpPr>
          <p:cNvPr id="6" name="Titre 3">
            <a:extLst>
              <a:ext uri="{FF2B5EF4-FFF2-40B4-BE49-F238E27FC236}">
                <a16:creationId xmlns:a16="http://schemas.microsoft.com/office/drawing/2014/main" id="{8E296BA6-2D4B-E4DF-777E-396015DED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50" y="404255"/>
            <a:ext cx="11160000" cy="43200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Predictive</a:t>
            </a:r>
            <a:endParaRPr lang="fr-FR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 7" descr="Une image contenant Graphique, Police, logo, capture d’écran&#10;&#10;Description générée automatiquement">
            <a:extLst>
              <a:ext uri="{FF2B5EF4-FFF2-40B4-BE49-F238E27FC236}">
                <a16:creationId xmlns:a16="http://schemas.microsoft.com/office/drawing/2014/main" id="{D964D198-7B4F-72D9-B831-0B334EBE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981" y="3480759"/>
            <a:ext cx="2264669" cy="107899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FF5CD39-B86D-E2B6-1C1C-B4E465FB012A}"/>
              </a:ext>
            </a:extLst>
          </p:cNvPr>
          <p:cNvSpPr txBox="1"/>
          <p:nvPr/>
        </p:nvSpPr>
        <p:spPr>
          <a:xfrm>
            <a:off x="5766968" y="2197160"/>
            <a:ext cx="60971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kern="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100% end to end HDSN</a:t>
            </a:r>
            <a:endParaRPr lang="fr-FR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b="1" kern="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Global patent, international certification</a:t>
            </a:r>
            <a:endParaRPr lang="fr-FR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endParaRPr lang="fr-FR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kern="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«</a:t>
            </a:r>
            <a:r>
              <a:rPr lang="fr-FR" i="1" kern="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 </a:t>
            </a:r>
            <a:r>
              <a:rPr lang="en-US" i="1" kern="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Intervene well before a fire starts, up to two weeks before the incident. A revolution for the prevention of electrical fire risk</a:t>
            </a:r>
            <a:r>
              <a:rPr lang="fr-FR" sz="1800" i="1" kern="0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i="1" kern="0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endParaRPr lang="fr-FR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kern="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				</a:t>
            </a:r>
            <a:r>
              <a:rPr lang="fr-FR" kern="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  <a:hlinkClick r:id="rId5"/>
              </a:rPr>
              <a:t>www.socotec.fr</a:t>
            </a:r>
            <a:endParaRPr lang="fr-FR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kern="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</a:p>
          <a:p>
            <a:r>
              <a:rPr lang="fr-FR" kern="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endParaRPr lang="fr-FR" sz="1800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hlinkClick r:id="rId6"/>
            <a:extLst>
              <a:ext uri="{FF2B5EF4-FFF2-40B4-BE49-F238E27FC236}">
                <a16:creationId xmlns:a16="http://schemas.microsoft.com/office/drawing/2014/main" id="{E48B6971-EFD7-F9A5-4D28-E84247BAC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705" y="3161552"/>
            <a:ext cx="2644720" cy="23785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B0AE68-FD6D-5489-205F-42FEC08CA3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3212" y="2288678"/>
            <a:ext cx="2972944" cy="329314"/>
          </a:xfrm>
          <a:prstGeom prst="rect">
            <a:avLst/>
          </a:prstGeom>
        </p:spPr>
      </p:pic>
      <p:pic>
        <p:nvPicPr>
          <p:cNvPr id="7" name="Image 6" descr="Une image contenant logo, Graphique, Police, symbole&#10;&#10;Description générée automatiquement">
            <a:extLst>
              <a:ext uri="{FF2B5EF4-FFF2-40B4-BE49-F238E27FC236}">
                <a16:creationId xmlns:a16="http://schemas.microsoft.com/office/drawing/2014/main" id="{394679D2-E8A1-3988-53D7-410E6FA05B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8171" y="3964485"/>
            <a:ext cx="489975" cy="293985"/>
          </a:xfrm>
          <a:prstGeom prst="rect">
            <a:avLst/>
          </a:prstGeom>
        </p:spPr>
      </p:pic>
      <p:pic>
        <p:nvPicPr>
          <p:cNvPr id="9" name="Image 8" descr="Une image contenant logo, Police, Graphique, conception&#10;&#10;Description générée automatiquement">
            <a:extLst>
              <a:ext uri="{FF2B5EF4-FFF2-40B4-BE49-F238E27FC236}">
                <a16:creationId xmlns:a16="http://schemas.microsoft.com/office/drawing/2014/main" id="{30EF823D-F3E8-3FCF-3CEE-C57E963A53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7941" y="3966739"/>
            <a:ext cx="793878" cy="3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4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1F7B41-6E8B-3F3A-D839-1CB8178A5D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33E0D1C-95A1-6905-D8E4-2077B4FA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2024 - @HDSN </a:t>
            </a:r>
            <a:r>
              <a:rPr lang="fr-FR" dirty="0" err="1"/>
              <a:t>any</a:t>
            </a:r>
            <a:r>
              <a:rPr lang="fr-FR" dirty="0"/>
              <a:t> distribution </a:t>
            </a:r>
            <a:r>
              <a:rPr lang="fr-FR" dirty="0" err="1"/>
              <a:t>prohibited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5FBC5FD-7AAD-1A30-1F41-DC968646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12</a:t>
            </a:fld>
            <a:endParaRPr lang="fr-FR" noProof="0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43F619C-B06B-A80F-2369-E15AD0E40067}"/>
              </a:ext>
            </a:extLst>
          </p:cNvPr>
          <p:cNvSpPr txBox="1">
            <a:spLocks/>
          </p:cNvSpPr>
          <p:nvPr/>
        </p:nvSpPr>
        <p:spPr>
          <a:xfrm>
            <a:off x="2673062" y="2060585"/>
            <a:ext cx="7947057" cy="1600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sz="3200" b="1" kern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fr-FR" sz="3200" b="1" kern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000" b="1" kern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kern="0">
              <a:solidFill>
                <a:schemeClr val="accent6"/>
              </a:solidFill>
            </a:endParaRPr>
          </a:p>
        </p:txBody>
      </p:sp>
      <p:sp>
        <p:nvSpPr>
          <p:cNvPr id="11" name="Titre 13">
            <a:extLst>
              <a:ext uri="{FF2B5EF4-FFF2-40B4-BE49-F238E27FC236}">
                <a16:creationId xmlns:a16="http://schemas.microsoft.com/office/drawing/2014/main" id="{DC8676B0-EF79-C553-D962-E1014E44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11160125" cy="43180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Universal</a:t>
            </a:r>
            <a:endParaRPr lang="fr-FR" sz="280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38045B68-C3E3-2A13-2067-D3A0DCA7CFF7}"/>
              </a:ext>
            </a:extLst>
          </p:cNvPr>
          <p:cNvSpPr txBox="1">
            <a:spLocks/>
          </p:cNvSpPr>
          <p:nvPr/>
        </p:nvSpPr>
        <p:spPr>
          <a:xfrm>
            <a:off x="1452880" y="2703625"/>
            <a:ext cx="10739120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sz="3200" kern="0" dirty="0">
              <a:solidFill>
                <a:schemeClr val="accent3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b="1" kern="0" dirty="0">
                <a:solidFill>
                  <a:srgbClr val="4EA5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fr-FR" sz="2400" b="1" kern="0" dirty="0">
                <a:solidFill>
                  <a:srgbClr val="4EA5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2400" b="1" kern="0" dirty="0">
                <a:solidFill>
                  <a:srgbClr val="4EA599"/>
                </a:solidFill>
                <a:cs typeface="Times New Roman" panose="02020603050405020304" pitchFamily="18" charset="0"/>
              </a:rPr>
              <a:t>eliable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		Local and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wired</a:t>
            </a:r>
            <a:endParaRPr lang="fr-FR" sz="3200" b="1" kern="0" dirty="0">
              <a:solidFill>
                <a:srgbClr val="4EA5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b="1" kern="0" dirty="0">
                <a:solidFill>
                  <a:srgbClr val="4EA599"/>
                </a:solidFill>
                <a:cs typeface="Times New Roman" panose="02020603050405020304" pitchFamily="18" charset="0"/>
              </a:rPr>
              <a:t>100% </a:t>
            </a:r>
            <a:r>
              <a:rPr lang="fr-FR" sz="2400" b="1" kern="0" dirty="0" err="1">
                <a:solidFill>
                  <a:srgbClr val="4EA599"/>
                </a:solidFill>
                <a:cs typeface="Times New Roman" panose="02020603050405020304" pitchFamily="18" charset="0"/>
              </a:rPr>
              <a:t>A</a:t>
            </a:r>
            <a:r>
              <a:rPr lang="fr-FR" sz="2400" b="1" kern="0" dirty="0" err="1">
                <a:solidFill>
                  <a:srgbClr val="4EA5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utonomous</a:t>
            </a:r>
            <a:r>
              <a:rPr lang="fr-FR" sz="2400" b="1" kern="0" dirty="0">
                <a:solidFill>
                  <a:srgbClr val="4EA5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pt-BR" sz="2400" kern="0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Zero cloud, no radio (Cyber CEM)</a:t>
            </a:r>
            <a:endParaRPr lang="fr-FR" sz="3200" b="1" kern="0" dirty="0">
              <a:solidFill>
                <a:srgbClr val="4EA5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b="1" kern="0" dirty="0">
                <a:solidFill>
                  <a:srgbClr val="4EA5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fr-FR" sz="2400" b="1" kern="0" dirty="0">
                <a:solidFill>
                  <a:srgbClr val="4EA599"/>
                </a:solidFill>
                <a:cs typeface="Times New Roman" panose="02020603050405020304" pitchFamily="18" charset="0"/>
              </a:rPr>
              <a:t>Compatible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 	Universal</a:t>
            </a:r>
            <a:endParaRPr lang="fr-FR" sz="3200" kern="0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E7F84C-8DD8-B200-1B88-DEFAE1755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AB95C6-2EFA-F6E2-E0E7-A1DAA02FB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528" y="1950001"/>
            <a:ext cx="2972944" cy="3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D862935-69ED-59C1-5C9D-1C52B1EB81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F5EC833C-A074-87CF-5276-87973C43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2024 - @HDSN </a:t>
            </a:r>
            <a:r>
              <a:rPr lang="fr-FR" dirty="0" err="1"/>
              <a:t>any</a:t>
            </a:r>
            <a:r>
              <a:rPr lang="fr-FR" dirty="0"/>
              <a:t> distribution </a:t>
            </a:r>
            <a:r>
              <a:rPr lang="fr-FR" dirty="0" err="1"/>
              <a:t>prohibited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682D92A-C75C-5D06-8834-7464A154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13</a:t>
            </a:fld>
            <a:endParaRPr lang="fr-FR" noProof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0F4A566-80DC-D010-D296-E1F518CB1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29" y="3513712"/>
            <a:ext cx="1089170" cy="3997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9167CA9-A2C1-ABFB-548E-45FDF3E3D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709" y="2559468"/>
            <a:ext cx="715292" cy="3826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A3DE91-32B1-EC1E-E0A7-2432DD7C3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895" y="1912154"/>
            <a:ext cx="576967" cy="4712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A0FF49-4BD5-CD4D-FF5B-4D7B3E7BB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047" y="1780614"/>
            <a:ext cx="995128" cy="3543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5166BF-0303-4E05-2DE7-1FBA8C81A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0047" y="5947940"/>
            <a:ext cx="1165411" cy="295197"/>
          </a:xfrm>
          <a:prstGeom prst="rect">
            <a:avLst/>
          </a:prstGeom>
        </p:spPr>
      </p:pic>
      <p:pic>
        <p:nvPicPr>
          <p:cNvPr id="13" name="Picture 4" descr="ITER | Research Software Directory">
            <a:extLst>
              <a:ext uri="{FF2B5EF4-FFF2-40B4-BE49-F238E27FC236}">
                <a16:creationId xmlns:a16="http://schemas.microsoft.com/office/drawing/2014/main" id="{760E37F2-50F2-F374-EFD1-6BD648BE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9" y="2388735"/>
            <a:ext cx="740118" cy="72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NEOS Logo - Télécharger PNG et vecteur">
            <a:extLst>
              <a:ext uri="{FF2B5EF4-FFF2-40B4-BE49-F238E27FC236}">
                <a16:creationId xmlns:a16="http://schemas.microsoft.com/office/drawing/2014/main" id="{8FA9B33F-941A-5640-25B7-1FDAB0048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01" y="5772726"/>
            <a:ext cx="805070" cy="2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xter-systems-vector-logo-small - Gece | Institut d'études ...">
            <a:extLst>
              <a:ext uri="{FF2B5EF4-FFF2-40B4-BE49-F238E27FC236}">
                <a16:creationId xmlns:a16="http://schemas.microsoft.com/office/drawing/2014/main" id="{142EB716-F40F-E62B-5DF4-4FB035731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94" y="5278416"/>
            <a:ext cx="1025016" cy="9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ne Nationale Vector Logo - Download Free SVG Icon ...">
            <a:extLst>
              <a:ext uri="{FF2B5EF4-FFF2-40B4-BE49-F238E27FC236}">
                <a16:creationId xmlns:a16="http://schemas.microsoft.com/office/drawing/2014/main" id="{E9F16A82-82F2-BDE2-6C4C-02E708B5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63" y="4556191"/>
            <a:ext cx="985505" cy="9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nci énergies - vassecommunicant">
            <a:extLst>
              <a:ext uri="{FF2B5EF4-FFF2-40B4-BE49-F238E27FC236}">
                <a16:creationId xmlns:a16="http://schemas.microsoft.com/office/drawing/2014/main" id="{2271EE98-F3E6-C48D-81B4-6B38C758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92" y="3957063"/>
            <a:ext cx="1435154" cy="135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actemium - Lacq plusLacq plus">
            <a:extLst>
              <a:ext uri="{FF2B5EF4-FFF2-40B4-BE49-F238E27FC236}">
                <a16:creationId xmlns:a16="http://schemas.microsoft.com/office/drawing/2014/main" id="{3F9FCE53-43BF-43BD-66C3-10008E5C4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23" y="4789743"/>
            <a:ext cx="1405538" cy="132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3">
            <a:extLst>
              <a:ext uri="{FF2B5EF4-FFF2-40B4-BE49-F238E27FC236}">
                <a16:creationId xmlns:a16="http://schemas.microsoft.com/office/drawing/2014/main" id="{DC8676B0-EF79-C553-D962-E1014E44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11160125" cy="43180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We</a:t>
            </a:r>
            <a:r>
              <a:rPr lang="fr-FR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protect</a:t>
            </a:r>
            <a:r>
              <a:rPr lang="fr-FR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them</a:t>
            </a:r>
            <a:endParaRPr lang="fr-FR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8" name="Image 7" descr="Une image contenant logo, Police, Graphique, graphisme&#10;&#10;Description générée automatiquement">
            <a:extLst>
              <a:ext uri="{FF2B5EF4-FFF2-40B4-BE49-F238E27FC236}">
                <a16:creationId xmlns:a16="http://schemas.microsoft.com/office/drawing/2014/main" id="{8DEC2441-EFAF-E2FE-83FA-0F6FCEEC05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2147" y="3535598"/>
            <a:ext cx="1822774" cy="668187"/>
          </a:xfrm>
          <a:prstGeom prst="rect">
            <a:avLst/>
          </a:prstGeom>
        </p:spPr>
      </p:pic>
      <p:pic>
        <p:nvPicPr>
          <p:cNvPr id="16" name="Picture 2" descr="Corporate | Free Pro">
            <a:extLst>
              <a:ext uri="{FF2B5EF4-FFF2-40B4-BE49-F238E27FC236}">
                <a16:creationId xmlns:a16="http://schemas.microsoft.com/office/drawing/2014/main" id="{6D43239C-C5B5-388E-D195-7ECEA7409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04" y="1692660"/>
            <a:ext cx="1798915" cy="98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62F4C91-1A41-1913-39AC-A8AB38111E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35115" y="3913510"/>
            <a:ext cx="2888774" cy="3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2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AC6627-64E1-BD5A-D895-CDC65F2AA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872"/>
            <a:ext cx="12192000" cy="60364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FE3A09-FE41-5041-203A-E19F89E5DC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B9AFCBE-18BD-44D2-9A18-8D1D3280E6A0}"/>
              </a:ext>
            </a:extLst>
          </p:cNvPr>
          <p:cNvSpPr txBox="1">
            <a:spLocks/>
          </p:cNvSpPr>
          <p:nvPr/>
        </p:nvSpPr>
        <p:spPr>
          <a:xfrm>
            <a:off x="-2347380" y="4457637"/>
            <a:ext cx="12191999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4400" b="1" dirty="0">
              <a:solidFill>
                <a:srgbClr val="00B0F0"/>
              </a:solidFill>
              <a:latin typeface="Montserrat" panose="00000500000000000000" pitchFamily="50" charset="0"/>
            </a:endParaRPr>
          </a:p>
          <a:p>
            <a:pPr algn="ctr"/>
            <a:r>
              <a:rPr lang="fr-FR" sz="4400" b="1" dirty="0">
                <a:solidFill>
                  <a:srgbClr val="00B0F0"/>
                </a:solidFill>
                <a:latin typeface="Montserrat" panose="00000500000000000000" pitchFamily="50" charset="0"/>
                <a:hlinkClick r:id="rId4"/>
              </a:rPr>
              <a:t>WWW.HDSN.FR</a:t>
            </a:r>
            <a:endParaRPr lang="fr-FR" sz="4400" b="1" dirty="0">
              <a:solidFill>
                <a:srgbClr val="00B0F0"/>
              </a:solidFill>
              <a:latin typeface="Montserrat" panose="00000500000000000000" pitchFamily="50" charset="0"/>
            </a:endParaRPr>
          </a:p>
          <a:p>
            <a:pPr algn="ctr"/>
            <a:endParaRPr lang="fr-FR" sz="4400" b="1" dirty="0">
              <a:solidFill>
                <a:srgbClr val="00B0F0"/>
              </a:solidFill>
              <a:latin typeface="Montserrat" panose="00000500000000000000" pitchFamily="50" charset="0"/>
            </a:endParaRPr>
          </a:p>
          <a:p>
            <a:pPr algn="ctr"/>
            <a:r>
              <a:rPr lang="fr-FR" sz="4400" b="1" dirty="0">
                <a:solidFill>
                  <a:srgbClr val="00B0F0"/>
                </a:solidFill>
                <a:latin typeface="Montserrat" panose="00000500000000000000" pitchFamily="50" charset="0"/>
              </a:rPr>
              <a:t> </a:t>
            </a:r>
          </a:p>
          <a:p>
            <a:pPr algn="ctr"/>
            <a:br>
              <a:rPr lang="fr-FR" dirty="0"/>
            </a:br>
            <a:endParaRPr lang="fr-FR" sz="440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DBD9DC2-3EFF-7D13-9194-95C2BA2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03 2023 - @HDSN </a:t>
            </a:r>
            <a:r>
              <a:rPr lang="fr-FR" dirty="0" err="1"/>
              <a:t>any</a:t>
            </a:r>
            <a:r>
              <a:rPr lang="fr-FR" dirty="0"/>
              <a:t> distribution </a:t>
            </a:r>
            <a:r>
              <a:rPr lang="fr-FR" dirty="0" err="1"/>
              <a:t>prohibited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9392305-3FD3-258F-A84F-C829BAB0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14</a:t>
            </a:fld>
            <a:endParaRPr lang="fr-FR" noProof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838471-5EF0-9A7D-9BBC-191F28EC3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627" y="339737"/>
            <a:ext cx="3858743" cy="427872"/>
          </a:xfrm>
          <a:prstGeom prst="rect">
            <a:avLst/>
          </a:prstGeom>
        </p:spPr>
      </p:pic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99C1678-78B0-A2EC-8696-91E827C64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1F7B41-6E8B-3F3A-D839-1CB8178A5D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33E0D1C-95A1-6905-D8E4-2077B4FA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03 2023 - @HDSN </a:t>
            </a:r>
            <a:r>
              <a:rPr lang="fr-FR" dirty="0" err="1"/>
              <a:t>any</a:t>
            </a:r>
            <a:r>
              <a:rPr lang="fr-FR" dirty="0"/>
              <a:t> distribution </a:t>
            </a:r>
            <a:r>
              <a:rPr lang="fr-FR" dirty="0" err="1"/>
              <a:t>prohibited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5FBC5FD-7AAD-1A30-1F41-DC968646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2</a:t>
            </a:fld>
            <a:endParaRPr lang="fr-FR" noProof="0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020EE72-5F5E-A341-756E-8986DDD7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9A6D03DD-6A63-E913-6ED4-7FFDB2668252}"/>
              </a:ext>
            </a:extLst>
          </p:cNvPr>
          <p:cNvSpPr txBox="1">
            <a:spLocks/>
          </p:cNvSpPr>
          <p:nvPr/>
        </p:nvSpPr>
        <p:spPr>
          <a:xfrm>
            <a:off x="1363670" y="1971062"/>
            <a:ext cx="9719232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HDSN carries out your implementation study free of charge based on the data you send us.</a:t>
            </a:r>
          </a:p>
          <a:p>
            <a:r>
              <a:rPr lang="en-US" sz="2000" kern="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
This study is essential to determine the number and location of sensors in your equipment.
</a:t>
            </a:r>
            <a:br>
              <a:rPr lang="en-US" sz="2000" kern="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en-US" sz="2000" kern="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It will also serve as specifications for the operator who will carry out the installation? whether it's your teams or a subcontractor.</a:t>
            </a:r>
          </a:p>
          <a:p>
            <a:r>
              <a:rPr lang="en-US" sz="2000" kern="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
Thank you for passing our certification course which will allow you to understand in 10 minutes which installations can be protected and how.</a:t>
            </a:r>
            <a:endParaRPr lang="fr-FR" sz="2000" kern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4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43F619C-B06B-A80F-2369-E15AD0E40067}"/>
              </a:ext>
            </a:extLst>
          </p:cNvPr>
          <p:cNvSpPr txBox="1">
            <a:spLocks/>
          </p:cNvSpPr>
          <p:nvPr/>
        </p:nvSpPr>
        <p:spPr>
          <a:xfrm>
            <a:off x="3289751" y="4227447"/>
            <a:ext cx="7947057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kern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https://youtu.be/YVXTdwCdPX0</a:t>
            </a:r>
            <a:endParaRPr lang="fr-FR" sz="3200" b="1" kern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kern="0">
              <a:solidFill>
                <a:schemeClr val="accent6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1F7B41-6E8B-3F3A-D839-1CB8178A5D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33E0D1C-95A1-6905-D8E4-2077B4FA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03 2023 - @HDSN toute diffusion interdite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5FBC5FD-7AAD-1A30-1F41-DC968646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3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659AD00-91B6-7DDE-8D61-D137410C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Montserrat" panose="00000500000000000000" pitchFamily="50" charset="0"/>
              </a:rPr>
              <a:t>METRICS TO SHARE WITH US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AB3E78-93F4-3005-3C37-5C89C622C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96916"/>
            <a:ext cx="12192000" cy="5768418"/>
          </a:xfrm>
          <a:prstGeom prst="rect">
            <a:avLst/>
          </a:prstGeom>
        </p:spPr>
      </p:pic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D8F0B5F-1DD4-F015-7067-22355B776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1F7B41-6E8B-3F3A-D839-1CB8178A5D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33E0D1C-95A1-6905-D8E4-2077B4FA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03 2023 - @HDSN </a:t>
            </a:r>
            <a:r>
              <a:rPr lang="fr-FR" dirty="0" err="1"/>
              <a:t>any</a:t>
            </a:r>
            <a:r>
              <a:rPr lang="fr-FR" dirty="0"/>
              <a:t> distribution </a:t>
            </a:r>
            <a:r>
              <a:rPr lang="fr-FR" dirty="0" err="1"/>
              <a:t>prohibited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5FBC5FD-7AAD-1A30-1F41-DC968646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4</a:t>
            </a:fld>
            <a:endParaRPr lang="fr-FR" noProof="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7987720-DD7B-A190-3C56-EF0E9554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The plans of the cabinets</a:t>
            </a:r>
            <a:endParaRPr lang="fr-FR" sz="2800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020EE72-5F5E-A341-756E-8986DDD7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2B62E32-DA0B-C246-0F9D-F7D155921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094" y="2527513"/>
            <a:ext cx="514596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Plans with cabinet dimensions</a:t>
            </a:r>
            <a:br>
              <a:rPr lang="fr-FR" altLang="fr-FR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br>
              <a:rPr lang="fr-FR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endParaRPr kumimoji="0" lang="fr-FR" alt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Image 1" descr="Une image contenant texte, ligne, diagramme, Police&#10;&#10;Description générée automatiquement">
            <a:extLst>
              <a:ext uri="{FF2B5EF4-FFF2-40B4-BE49-F238E27FC236}">
                <a16:creationId xmlns:a16="http://schemas.microsoft.com/office/drawing/2014/main" id="{09A47C55-AAF2-6303-B1B9-12BFE580E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6" y="3816569"/>
            <a:ext cx="11395307" cy="218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A49D9BB-4415-BFAD-6D50-4B95316FD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60" y="30375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6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1F7B41-6E8B-3F3A-D839-1CB8178A5D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33E0D1C-95A1-6905-D8E4-2077B4FA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03 2023 - @HDSN </a:t>
            </a:r>
            <a:r>
              <a:rPr lang="fr-FR" dirty="0" err="1"/>
              <a:t>any</a:t>
            </a:r>
            <a:r>
              <a:rPr lang="fr-FR" dirty="0"/>
              <a:t> distribution </a:t>
            </a:r>
            <a:r>
              <a:rPr lang="fr-FR" dirty="0" err="1"/>
              <a:t>prohibited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5FBC5FD-7AAD-1A30-1F41-DC968646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5</a:t>
            </a:fld>
            <a:endParaRPr lang="fr-FR" noProof="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7987720-DD7B-A190-3C56-EF0E9554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232748"/>
            <a:ext cx="11160000" cy="671153"/>
          </a:xfrm>
        </p:spPr>
        <p:txBody>
          <a:bodyPr>
            <a:noAutofit/>
          </a:bodyPr>
          <a:lstStyle/>
          <a:p>
            <a:pPr algn="ctr"/>
            <a:br>
              <a:rPr lang="fr-FR" sz="2400" b="1" dirty="0">
                <a:solidFill>
                  <a:schemeClr val="bg1"/>
                </a:solidFill>
                <a:latin typeface="Montserrat" panose="00000500000000000000" pitchFamily="50" charset="0"/>
              </a:rPr>
            </a:br>
            <a:r>
              <a:rPr lang="fr-FR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Photos of the cabinets</a:t>
            </a:r>
            <a:endParaRPr lang="fr-FR" sz="2800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020EE72-5F5E-A341-756E-8986DDD7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  <p:pic>
        <p:nvPicPr>
          <p:cNvPr id="2049" name="Image 1" descr="Une image contenant fils électriques, machine, ingénierie, fourniture d’électricité&#10;&#10;Description générée automatiquement">
            <a:extLst>
              <a:ext uri="{FF2B5EF4-FFF2-40B4-BE49-F238E27FC236}">
                <a16:creationId xmlns:a16="http://schemas.microsoft.com/office/drawing/2014/main" id="{05F277D9-8A10-4F10-4F8D-2E0ABA14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007" y="3800153"/>
            <a:ext cx="2462514" cy="242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e image contenant extincteur, intérieur&#10;&#10;Description générée automatiquement">
            <a:extLst>
              <a:ext uri="{FF2B5EF4-FFF2-40B4-BE49-F238E27FC236}">
                <a16:creationId xmlns:a16="http://schemas.microsoft.com/office/drawing/2014/main" id="{8BEBB20B-793E-82D5-5843-82F6E60E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01" y="3750940"/>
            <a:ext cx="1514034" cy="251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ne image contenant intérieur, porte, étagère, réfrigérateur&#10;&#10;Description générée automatiquement">
            <a:extLst>
              <a:ext uri="{FF2B5EF4-FFF2-40B4-BE49-F238E27FC236}">
                <a16:creationId xmlns:a16="http://schemas.microsoft.com/office/drawing/2014/main" id="{DBA8DDF9-946E-E189-C200-7393050B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98" y="3782690"/>
            <a:ext cx="1620075" cy="24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F332D56-F3EB-D33B-FF0D-A40B4A4F4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000" y="24992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EBCC26-D2BD-A06B-EDEC-4D1023C49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599" y="1421287"/>
            <a:ext cx="65726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fr-FR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3 photos per cell 
	</a:t>
            </a:r>
            <a:r>
              <a:rPr lang="en-US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Closed cabinet (whole), 
	Open cabinet (if possible)
	Cabinet Top (Inside or Out:</a:t>
            </a:r>
            <a:endParaRPr lang="en-US" altLang="fr-FR"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lvl="0"/>
            <a:r>
              <a:rPr lang="en-US" altLang="fr-FR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	</a:t>
            </a:r>
            <a:r>
              <a:rPr lang="en-US" altLang="fr-FR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need to see if the top is waterproof)</a:t>
            </a:r>
            <a:endParaRPr lang="fr-FR" altLang="fr-FR" sz="2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05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1F7B41-6E8B-3F3A-D839-1CB8178A5D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33E0D1C-95A1-6905-D8E4-2077B4FA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03 2023 - @HDSN </a:t>
            </a:r>
            <a:r>
              <a:rPr lang="fr-FR" dirty="0" err="1"/>
              <a:t>any</a:t>
            </a:r>
            <a:r>
              <a:rPr lang="fr-FR" dirty="0"/>
              <a:t> distribution </a:t>
            </a:r>
            <a:r>
              <a:rPr lang="fr-FR" dirty="0" err="1"/>
              <a:t>prohibited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5FBC5FD-7AAD-1A30-1F41-DC968646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6</a:t>
            </a:fld>
            <a:endParaRPr lang="fr-FR" noProof="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7987720-DD7B-A190-3C56-EF0E9554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4808"/>
            <a:ext cx="11160000" cy="43200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The local</a:t>
            </a:r>
            <a:endParaRPr lang="fr-FR" sz="2800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020EE72-5F5E-A341-756E-8986DDD7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5750BD7-07F4-38AD-A1C9-A3D30CDF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350" y="24550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Image 1867230536" descr="Une image contenant intérieur, casier, sol, rangement&#10;&#10;Description générée automatiquement">
            <a:extLst>
              <a:ext uri="{FF2B5EF4-FFF2-40B4-BE49-F238E27FC236}">
                <a16:creationId xmlns:a16="http://schemas.microsoft.com/office/drawing/2014/main" id="{3C793CA1-31D4-FD7A-D049-94F9348F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4" y="2813437"/>
            <a:ext cx="4601633" cy="29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52D87F2-385B-627A-9C00-0C412D67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670" y="1837310"/>
            <a:ext cx="814517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dirty="0">
                <a:solidFill>
                  <a:schemeClr val="accent3">
                    <a:lumMod val="75000"/>
                  </a:schemeClr>
                </a:solidFill>
              </a:rPr>
              <a:t>An overview of the rooms where the cabinets are</a:t>
            </a:r>
            <a:br>
              <a:rPr lang="fr-FR" altLang="fr-FR" sz="24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2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1F7B41-6E8B-3F3A-D839-1CB8178A5D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33E0D1C-95A1-6905-D8E4-2077B4FA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03 2023 - @HDSN </a:t>
            </a:r>
            <a:r>
              <a:rPr lang="fr-FR" dirty="0" err="1"/>
              <a:t>any</a:t>
            </a:r>
            <a:r>
              <a:rPr lang="fr-FR" dirty="0"/>
              <a:t> distribution </a:t>
            </a:r>
            <a:r>
              <a:rPr lang="fr-FR" dirty="0" err="1"/>
              <a:t>prohibited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5FBC5FD-7AAD-1A30-1F41-DC968646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7</a:t>
            </a:fld>
            <a:endParaRPr lang="fr-FR" noProof="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7987720-DD7B-A190-3C56-EF0E9554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The supervision system to be connected</a:t>
            </a:r>
            <a:endParaRPr lang="fr-FR" sz="2800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020EE72-5F5E-A341-756E-8986DDD7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9A6D03DD-6A63-E913-6ED4-7FFDB2668252}"/>
              </a:ext>
            </a:extLst>
          </p:cNvPr>
          <p:cNvSpPr txBox="1">
            <a:spLocks/>
          </p:cNvSpPr>
          <p:nvPr/>
        </p:nvSpPr>
        <p:spPr>
          <a:xfrm>
            <a:off x="2006600" y="2152650"/>
            <a:ext cx="10721702" cy="289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chemeClr val="accent3">
                    <a:lumMod val="75000"/>
                  </a:schemeClr>
                </a:solidFill>
              </a:rPr>
              <a:t>The E-PREDICT alarm is triggered by a dry contact.
How do you plan to deal with alarms?
		-flash
		-Buzzer 
		- on the cabinet or in the room
		- MODBUS TCP/IP upload to GTC
		- Automated reassembly
		- entry into the TLS
		- Need a dedicated HMI?</a:t>
            </a:r>
            <a:r>
              <a:rPr lang="fr-FR" sz="2400" kern="0" dirty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fr-FR" sz="2800" kern="0" dirty="0">
                <a:solidFill>
                  <a:schemeClr val="accent3">
                    <a:lumMod val="75000"/>
                  </a:schemeClr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0819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AB3C9-D776-A0FB-89BD-7709C15D1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6C885D-3442-6DCF-4C76-A0CA6B4AF3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3819B7C8-559F-4DED-DA4A-15188540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03 2023 - @HDSN </a:t>
            </a:r>
            <a:r>
              <a:rPr lang="fr-FR" dirty="0" err="1"/>
              <a:t>any</a:t>
            </a:r>
            <a:r>
              <a:rPr lang="fr-FR" dirty="0"/>
              <a:t> distribution </a:t>
            </a:r>
            <a:r>
              <a:rPr lang="fr-FR" dirty="0" err="1"/>
              <a:t>prohibited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9CF71BA-045C-FAEF-DC66-BF7B886E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8</a:t>
            </a:fld>
            <a:endParaRPr lang="fr-FR" noProof="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C4AEE65C-DC9D-503C-088E-7B91D6C8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6" y="507156"/>
            <a:ext cx="11160000" cy="43200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STUDY AND COSTING</a:t>
            </a:r>
            <a:endParaRPr lang="fr-FR" sz="2800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20CD269-98AD-DADD-D28F-FA065F2EF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B60BA6FF-1A60-8398-F1F8-E425BC253B11}"/>
              </a:ext>
            </a:extLst>
          </p:cNvPr>
          <p:cNvSpPr txBox="1">
            <a:spLocks/>
          </p:cNvSpPr>
          <p:nvPr/>
        </p:nvSpPr>
        <p:spPr>
          <a:xfrm>
            <a:off x="1551576" y="2359540"/>
            <a:ext cx="9719232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sz="2800" kern="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2800" kern="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kern="0" dirty="0">
                <a:solidFill>
                  <a:schemeClr val="accent3">
                    <a:lumMod val="75000"/>
                  </a:schemeClr>
                </a:solidFill>
              </a:rPr>
              <a:t>Sending data by email to BE@HDSN.FR</a:t>
            </a:r>
            <a:endParaRPr lang="fr-FR" sz="2800" kern="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sz="2800" kern="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kern="0" dirty="0">
                <a:solidFill>
                  <a:schemeClr val="accent3">
                    <a:lumMod val="75000"/>
                  </a:schemeClr>
                </a:solidFill>
              </a:rPr>
              <a:t>the HDSN Design Office will provide you with a (free of charge) implementation study and our sales department will send you a quote</a:t>
            </a:r>
            <a:endParaRPr lang="fr-FR" sz="2800" kern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7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43F619C-B06B-A80F-2369-E15AD0E40067}"/>
              </a:ext>
            </a:extLst>
          </p:cNvPr>
          <p:cNvSpPr txBox="1">
            <a:spLocks/>
          </p:cNvSpPr>
          <p:nvPr/>
        </p:nvSpPr>
        <p:spPr>
          <a:xfrm>
            <a:off x="3289751" y="4227447"/>
            <a:ext cx="7947057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kern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https://youtu.be/YVXTdwCdPX0</a:t>
            </a:r>
            <a:endParaRPr lang="fr-FR" sz="3200" b="1" kern="0">
              <a:solidFill>
                <a:schemeClr val="accent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kern="0">
              <a:solidFill>
                <a:schemeClr val="accent6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1F7B41-6E8B-3F3A-D839-1CB8178A5D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07347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33E0D1C-95A1-6905-D8E4-2077B4FA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03 2023 - @HDSN toute diffusion interdite</a:t>
            </a:r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5FBC5FD-7AAD-1A30-1F41-DC968646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C77AA7C-93F6-4303-B466-31969162F375}" type="slidenum">
              <a:rPr lang="fr-FR" noProof="0" smtClean="0"/>
              <a:t>9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659AD00-91B6-7DDE-8D61-D137410C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700" b="1" dirty="0">
                <a:solidFill>
                  <a:schemeClr val="bg1"/>
                </a:solidFill>
                <a:latin typeface="Montserrat" panose="00000500000000000000" pitchFamily="50" charset="0"/>
              </a:rPr>
              <a:t>SAVE TIME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AB3E78-93F4-3005-3C37-5C89C622C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96916"/>
            <a:ext cx="12192000" cy="5768418"/>
          </a:xfrm>
          <a:prstGeom prst="rect">
            <a:avLst/>
          </a:prstGeom>
        </p:spPr>
      </p:pic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D8F0B5F-1DD4-F015-7067-22355B776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1" y="136525"/>
            <a:ext cx="1576145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854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80"/>
      </a:accent1>
      <a:accent2>
        <a:srgbClr val="8F00FF"/>
      </a:accent2>
      <a:accent3>
        <a:srgbClr val="00D1FF"/>
      </a:accent3>
      <a:accent4>
        <a:srgbClr val="A5A5A5"/>
      </a:accent4>
      <a:accent5>
        <a:srgbClr val="FF0080"/>
      </a:accent5>
      <a:accent6>
        <a:srgbClr val="8F00FF"/>
      </a:accent6>
      <a:hlink>
        <a:srgbClr val="00D1FF"/>
      </a:hlink>
      <a:folHlink>
        <a:srgbClr val="00D1FF"/>
      </a:folHlink>
    </a:clrScheme>
    <a:fontScheme name="Personnalisé 2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9715846_TF16411195.potx" id="{2D801B96-A907-4095-A4D9-9F9C880ECA02}" vid="{670C5F2D-BE93-45B2-93A1-9698D08D05E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7" ma:contentTypeDescription="Create a new document." ma:contentTypeScope="" ma:versionID="71aff31462b4074963b8c698d1c1c68f">
  <xsd:schema xmlns:xsd="http://www.w3.org/2001/XMLSchema" xmlns:xs="http://www.w3.org/2001/XMLSchema" xmlns:p="http://schemas.microsoft.com/office/2006/metadata/properties" xmlns:ns2="6dc4bcd6-49db-4c07-9060-8acfc67cef9f" xmlns:ns3="fb0879af-3eba-417a-a55a-ffe6dcd6ca77" targetNamespace="http://schemas.microsoft.com/office/2006/metadata/properties" ma:root="true" ma:fieldsID="e3831fb232ece3fdb834cba9867a0e69" ns2:_="" ns3:_=""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4441C5-63B7-4CA4-934E-E5411706F135}">
  <ds:schemaRefs>
    <ds:schemaRef ds:uri="6dc4bcd6-49db-4c07-9060-8acfc67cef9f"/>
    <ds:schemaRef ds:uri="fb0879af-3eba-417a-a55a-ffe6dcd6ca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59948D-BA0B-460B-848E-5068FEEBF219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6dc4bcd6-49db-4c07-9060-8acfc67cef9f"/>
    <ds:schemaRef ds:uri="http://schemas.openxmlformats.org/package/2006/metadata/core-properties"/>
    <ds:schemaRef ds:uri="fb0879af-3eba-417a-a55a-ffe6dcd6ca7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Chronologie de feuille de route de processus </Template>
  <TotalTime>3272</TotalTime>
  <Words>570</Words>
  <Application>Microsoft Office PowerPoint</Application>
  <PresentationFormat>Grand écran</PresentationFormat>
  <Paragraphs>93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Montserrat</vt:lpstr>
      <vt:lpstr>Montserrat Black</vt:lpstr>
      <vt:lpstr>Times New Roman</vt:lpstr>
      <vt:lpstr>Wingdings</vt:lpstr>
      <vt:lpstr>Thème Office</vt:lpstr>
      <vt:lpstr>Get your implementation study</vt:lpstr>
      <vt:lpstr>Présentation PowerPoint</vt:lpstr>
      <vt:lpstr>METRICS TO SHARE WITH US</vt:lpstr>
      <vt:lpstr>The plans of the cabinets</vt:lpstr>
      <vt:lpstr> Photos of the cabinets</vt:lpstr>
      <vt:lpstr>The local</vt:lpstr>
      <vt:lpstr>The supervision system to be connected</vt:lpstr>
      <vt:lpstr>STUDY AND COSTING</vt:lpstr>
      <vt:lpstr>SAVE TIME</vt:lpstr>
      <vt:lpstr>Train yourself in 10 minutes</vt:lpstr>
      <vt:lpstr>Predictive</vt:lpstr>
      <vt:lpstr>Universal</vt:lpstr>
      <vt:lpstr>We protect them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d’utilisation</dc:title>
  <dc:creator>Christophe Pottier</dc:creator>
  <cp:lastModifiedBy>Christophe Pottier</cp:lastModifiedBy>
  <cp:revision>28</cp:revision>
  <dcterms:created xsi:type="dcterms:W3CDTF">2022-04-22T08:49:53Z</dcterms:created>
  <dcterms:modified xsi:type="dcterms:W3CDTF">2025-05-26T11:46:52Z</dcterms:modified>
</cp:coreProperties>
</file>